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</p:sldMasterIdLst>
  <p:notesMasterIdLst>
    <p:notesMasterId r:id="rId26"/>
  </p:notesMasterIdLst>
  <p:sldIdLst>
    <p:sldId id="256" r:id="rId4"/>
    <p:sldId id="268" r:id="rId5"/>
    <p:sldId id="258" r:id="rId6"/>
    <p:sldId id="270" r:id="rId7"/>
    <p:sldId id="267" r:id="rId8"/>
    <p:sldId id="257" r:id="rId9"/>
    <p:sldId id="259" r:id="rId10"/>
    <p:sldId id="260" r:id="rId11"/>
    <p:sldId id="274" r:id="rId12"/>
    <p:sldId id="275" r:id="rId13"/>
    <p:sldId id="272" r:id="rId14"/>
    <p:sldId id="273" r:id="rId15"/>
    <p:sldId id="261" r:id="rId16"/>
    <p:sldId id="262" r:id="rId17"/>
    <p:sldId id="263" r:id="rId18"/>
    <p:sldId id="264" r:id="rId19"/>
    <p:sldId id="265" r:id="rId20"/>
    <p:sldId id="276" r:id="rId21"/>
    <p:sldId id="277" r:id="rId22"/>
    <p:sldId id="266" r:id="rId23"/>
    <p:sldId id="279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64" autoAdjust="0"/>
    <p:restoredTop sz="94660"/>
  </p:normalViewPr>
  <p:slideViewPr>
    <p:cSldViewPr>
      <p:cViewPr>
        <p:scale>
          <a:sx n="100" d="100"/>
          <a:sy n="100" d="100"/>
        </p:scale>
        <p:origin x="-195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9EC80-F493-4EEF-9FD6-CF8F307250B0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2E2C6A-F9B7-45DA-AA1C-784924253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000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207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370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957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5606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955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759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5470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970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7654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5573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0805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062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8635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6764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7549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5348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4744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913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3501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1293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1248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49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497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0C6FB-2B91-470E-8391-2B04FF42A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D9964-5C93-49BA-9EF8-5F4BACFA7A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01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2.wdp"/><Relationship Id="rId7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../word/media/image2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920880" cy="1927225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Выступление   в   </a:t>
            </a:r>
            <a:r>
              <a:rPr lang="ru-RU" sz="2000" dirty="0">
                <a:solidFill>
                  <a:schemeClr val="tx1"/>
                </a:solidFill>
              </a:rPr>
              <a:t>рамках </a:t>
            </a:r>
            <a:r>
              <a:rPr lang="ru-RU" sz="2000" dirty="0" smtClean="0">
                <a:solidFill>
                  <a:schemeClr val="tx1"/>
                </a:solidFill>
              </a:rPr>
              <a:t>  методический   </a:t>
            </a:r>
            <a:r>
              <a:rPr lang="ru-RU" sz="2000" dirty="0">
                <a:solidFill>
                  <a:schemeClr val="tx1"/>
                </a:solidFill>
              </a:rPr>
              <a:t>чтений 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для </a:t>
            </a:r>
            <a:r>
              <a:rPr lang="ru-RU" sz="2000" dirty="0" smtClean="0">
                <a:solidFill>
                  <a:schemeClr val="tx1"/>
                </a:solidFill>
              </a:rPr>
              <a:t>  заместителей   директоров   по   УМР 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Спасского </a:t>
            </a:r>
            <a:r>
              <a:rPr lang="ru-RU" sz="2000" dirty="0" smtClean="0">
                <a:solidFill>
                  <a:schemeClr val="tx1"/>
                </a:solidFill>
              </a:rPr>
              <a:t>   МР   </a:t>
            </a:r>
            <a:r>
              <a:rPr lang="ru-RU" sz="2000" dirty="0">
                <a:solidFill>
                  <a:schemeClr val="tx1"/>
                </a:solidFill>
              </a:rPr>
              <a:t>на тему: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7774632" cy="17526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«</a:t>
            </a:r>
            <a:r>
              <a:rPr lang="ru-RU" dirty="0">
                <a:solidFill>
                  <a:srgbClr val="C00000"/>
                </a:solidFill>
              </a:rPr>
              <a:t>Читательская грамотность - как ведущий вид функциональной грамотности»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4725144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Беляева Е.Ю., зам. директора по УМР ГБООУ «БСШИ»</a:t>
            </a:r>
          </a:p>
        </p:txBody>
      </p:sp>
    </p:spTree>
    <p:extLst>
      <p:ext uri="{BB962C8B-B14F-4D97-AF65-F5344CB8AC3E}">
        <p14:creationId xmlns:p14="http://schemas.microsoft.com/office/powerpoint/2010/main" val="367176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zavuch\Desktop\выступление 31.01.22 Беляева Е.Ю\фото внеурочка\20200131_1432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18" t="24526" r="8961" b="3241"/>
          <a:stretch/>
        </p:blipFill>
        <p:spPr bwMode="auto">
          <a:xfrm>
            <a:off x="827584" y="764704"/>
            <a:ext cx="3676604" cy="233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zavuch\Desktop\выступление 31.01.22 Беляева Е.Ю\фото внеурочка\20201125_1430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46"/>
          <a:stretch/>
        </p:blipFill>
        <p:spPr bwMode="auto">
          <a:xfrm>
            <a:off x="4787309" y="3330583"/>
            <a:ext cx="3715352" cy="328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zavuch\Desktop\выступление 31.01.22 Беляева Е.Ю\фото внеурочка\20210120_14193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871" t="12987"/>
          <a:stretch/>
        </p:blipFill>
        <p:spPr bwMode="auto">
          <a:xfrm rot="5400000">
            <a:off x="625049" y="3631535"/>
            <a:ext cx="3083327" cy="267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zavuch\Desktop\выступление 31.01.22 Беляева Е.Ю\фото внеурочка\20201125_14174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15" t="18740" r="8163" b="6814"/>
          <a:stretch/>
        </p:blipFill>
        <p:spPr bwMode="auto">
          <a:xfrm>
            <a:off x="5148064" y="804864"/>
            <a:ext cx="3384376" cy="235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09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3140968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Приемы для формирования читательской грамотности</a:t>
            </a:r>
          </a:p>
        </p:txBody>
      </p:sp>
    </p:spTree>
    <p:extLst>
      <p:ext uri="{BB962C8B-B14F-4D97-AF65-F5344CB8AC3E}">
        <p14:creationId xmlns:p14="http://schemas.microsoft.com/office/powerpoint/2010/main" val="148114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Методические приемы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Мозговая атака</a:t>
            </a:r>
          </a:p>
          <a:p>
            <a:r>
              <a:rPr lang="ru-RU" dirty="0" smtClean="0"/>
              <a:t>Групповая дискуссия</a:t>
            </a:r>
          </a:p>
          <a:p>
            <a:r>
              <a:rPr lang="ru-RU" dirty="0" smtClean="0"/>
              <a:t>Чтение с остановками и </a:t>
            </a:r>
            <a:r>
              <a:rPr lang="ru-RU" dirty="0" smtClean="0"/>
              <a:t>вопросы </a:t>
            </a:r>
            <a:r>
              <a:rPr lang="ru-RU" dirty="0" err="1" smtClean="0"/>
              <a:t>Блума</a:t>
            </a:r>
            <a:endParaRPr lang="ru-RU" dirty="0" smtClean="0"/>
          </a:p>
          <a:p>
            <a:r>
              <a:rPr lang="ru-RU" dirty="0" smtClean="0"/>
              <a:t>Кластеры</a:t>
            </a:r>
          </a:p>
          <a:p>
            <a:r>
              <a:rPr lang="ru-RU" dirty="0" err="1" smtClean="0"/>
              <a:t>Синквейн</a:t>
            </a:r>
            <a:endParaRPr lang="ru-RU" dirty="0" smtClean="0"/>
          </a:p>
          <a:p>
            <a:r>
              <a:rPr lang="ru-RU" dirty="0" smtClean="0"/>
              <a:t>«Продвинутая лекция»</a:t>
            </a:r>
          </a:p>
          <a:p>
            <a:r>
              <a:rPr lang="ru-RU" dirty="0" smtClean="0"/>
              <a:t>Эссе</a:t>
            </a:r>
          </a:p>
          <a:p>
            <a:r>
              <a:rPr lang="ru-RU" dirty="0" smtClean="0"/>
              <a:t>Ключевые термины</a:t>
            </a:r>
          </a:p>
          <a:p>
            <a:r>
              <a:rPr lang="ru-RU" dirty="0" smtClean="0"/>
              <a:t>Перепутанные логические цепочки</a:t>
            </a:r>
          </a:p>
          <a:p>
            <a:r>
              <a:rPr lang="ru-RU" dirty="0" smtClean="0"/>
              <a:t>Таблица «З-Х-У» («Знаю – Хочу знать – Узнал» )</a:t>
            </a:r>
          </a:p>
          <a:p>
            <a:r>
              <a:rPr lang="ru-RU" dirty="0" err="1" smtClean="0"/>
              <a:t>Взаимоопрос</a:t>
            </a:r>
            <a:endParaRPr lang="ru-RU" dirty="0" smtClean="0"/>
          </a:p>
          <a:p>
            <a:r>
              <a:rPr lang="ru-RU" dirty="0" smtClean="0"/>
              <a:t>Рецензии</a:t>
            </a:r>
          </a:p>
          <a:p>
            <a:r>
              <a:rPr lang="ru-RU" dirty="0" smtClean="0"/>
              <a:t>Переводчик</a:t>
            </a:r>
          </a:p>
          <a:p>
            <a:r>
              <a:rPr lang="ru-RU" dirty="0" smtClean="0"/>
              <a:t>Верные и неверные утверждения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048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87092"/>
            <a:ext cx="9205798" cy="572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51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" y="764704"/>
            <a:ext cx="9111390" cy="563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336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4"/>
          <a:stretch/>
        </p:blipFill>
        <p:spPr bwMode="auto">
          <a:xfrm>
            <a:off x="0" y="764703"/>
            <a:ext cx="9143999" cy="5747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92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4"/>
          <a:stretch/>
        </p:blipFill>
        <p:spPr bwMode="auto">
          <a:xfrm>
            <a:off x="150779" y="836712"/>
            <a:ext cx="8974514" cy="5656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4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"/>
          <a:stretch/>
        </p:blipFill>
        <p:spPr bwMode="auto">
          <a:xfrm>
            <a:off x="18459" y="923026"/>
            <a:ext cx="8951601" cy="560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330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1519238"/>
            <a:ext cx="8067675" cy="38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84168" y="980728"/>
            <a:ext cx="2160240" cy="369332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ИСТОРИЯ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803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0" y="969243"/>
            <a:ext cx="9079306" cy="4405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032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4096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73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0" y="836712"/>
            <a:ext cx="9000579" cy="547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421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9"/>
          <a:stretch/>
        </p:blipFill>
        <p:spPr bwMode="auto">
          <a:xfrm>
            <a:off x="539552" y="404664"/>
            <a:ext cx="6904087" cy="6310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044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зображение Грамотный читатель. Обучение смысловому чтению. 1-2 классы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215762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29070"/>
            <a:ext cx="20955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89" y="3474318"/>
            <a:ext cx="26289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77349"/>
            <a:ext cx="3935489" cy="5247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423" y="3645024"/>
            <a:ext cx="199822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695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07" r="2907" b="1407"/>
          <a:stretch/>
        </p:blipFill>
        <p:spPr bwMode="auto">
          <a:xfrm>
            <a:off x="7449" y="821386"/>
            <a:ext cx="9101055" cy="5819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236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320" t="15350" r="29840" b="29000"/>
          <a:stretch/>
        </p:blipFill>
        <p:spPr>
          <a:xfrm>
            <a:off x="827584" y="1052736"/>
            <a:ext cx="733123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6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96DAC541-7B7A-43D3-8B79-37D633B846F1}">
                <asvg:svgBlip xmlns:lc="http://schemas.openxmlformats.org/drawingml/2006/lockedCanvas" xmlns:asvg="http://schemas.microsoft.com/office/drawing/2016/SVG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 xmlns="" r:embed="rId6"/>
              </a:ext>
            </a:extLst>
          </a:blip>
          <a:stretch>
            <a:fillRect/>
          </a:stretch>
        </p:blipFill>
        <p:spPr>
          <a:xfrm>
            <a:off x="251520" y="548680"/>
            <a:ext cx="8172400" cy="612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4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872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Цели и задачи школы: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3" y="1052736"/>
            <a:ext cx="9125017" cy="5638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57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07" y="908720"/>
            <a:ext cx="9159089" cy="5607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9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914399"/>
            <a:ext cx="9143999" cy="5646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849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99060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Система работы по созданию единого образовательного пространства школы для развития читательской грамотности школьников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1988840"/>
            <a:ext cx="842493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Внеурочная и урочная деятельность</a:t>
            </a:r>
          </a:p>
          <a:p>
            <a:pPr lvl="0"/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Педсоветы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заседания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ШМО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Семинары: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«Формирование навыков смыслового чтения на уроках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ВШК: Изучение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эффективности работы школьной библиотеки и педагогов по формированию читательской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грамотности</a:t>
            </a:r>
          </a:p>
          <a:p>
            <a:pPr lvl="0">
              <a:spcAft>
                <a:spcPts val="0"/>
              </a:spcAft>
            </a:pPr>
            <a:endParaRPr lang="ru-RU" sz="24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>
              <a:spcAft>
                <a:spcPts val="0"/>
              </a:spcAft>
            </a:pP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dirty="0">
              <a:latin typeface="Calibri"/>
              <a:ea typeface="Times New Roman"/>
              <a:cs typeface="Times New Roman"/>
            </a:endParaRPr>
          </a:p>
          <a:p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443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202</TotalTime>
  <Words>126</Words>
  <Application>Microsoft Office PowerPoint</Application>
  <PresentationFormat>Экран (4:3)</PresentationFormat>
  <Paragraphs>34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Ясность</vt:lpstr>
      <vt:lpstr>Тема Office</vt:lpstr>
      <vt:lpstr>2_Тема Office</vt:lpstr>
      <vt:lpstr>Выступление   в   рамках   методический   чтений  для   заместителей   директоров   по   УМР  Спасского    МР   на тему: </vt:lpstr>
      <vt:lpstr>Презентация PowerPoint</vt:lpstr>
      <vt:lpstr>Презентация PowerPoint</vt:lpstr>
      <vt:lpstr>Презентация PowerPoint</vt:lpstr>
      <vt:lpstr>Презентация PowerPoint</vt:lpstr>
      <vt:lpstr>Цели и задачи школы:</vt:lpstr>
      <vt:lpstr>Презентация PowerPoint</vt:lpstr>
      <vt:lpstr>Презентация PowerPoint</vt:lpstr>
      <vt:lpstr>Система работы по созданию единого образовательного пространства школы для развития читательской грамотности школьников</vt:lpstr>
      <vt:lpstr>Презентация PowerPoint</vt:lpstr>
      <vt:lpstr>Приемы для формирования читательской грамотности</vt:lpstr>
      <vt:lpstr>Методические приемы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Выступление  в рамках методический чтений  для заместителей директоров по УМР  Спасского МР на тему: </dc:title>
  <dc:creator>zavuch</dc:creator>
  <cp:lastModifiedBy>zavuch</cp:lastModifiedBy>
  <cp:revision>13</cp:revision>
  <dcterms:created xsi:type="dcterms:W3CDTF">2022-01-31T07:13:49Z</dcterms:created>
  <dcterms:modified xsi:type="dcterms:W3CDTF">2022-01-31T10:51:47Z</dcterms:modified>
</cp:coreProperties>
</file>